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notesMasterIdLst>
    <p:notesMasterId r:id="rId19"/>
  </p:notesMasterIdLst>
  <p:sldIdLst>
    <p:sldId id="256" r:id="rId5"/>
    <p:sldId id="265" r:id="rId6"/>
    <p:sldId id="289" r:id="rId7"/>
    <p:sldId id="290" r:id="rId8"/>
    <p:sldId id="259" r:id="rId9"/>
    <p:sldId id="286" r:id="rId10"/>
    <p:sldId id="287" r:id="rId11"/>
    <p:sldId id="291" r:id="rId12"/>
    <p:sldId id="293" r:id="rId13"/>
    <p:sldId id="295" r:id="rId14"/>
    <p:sldId id="292" r:id="rId15"/>
    <p:sldId id="288" r:id="rId16"/>
    <p:sldId id="296" r:id="rId17"/>
    <p:sldId id="258" r:id="rId1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37A76EA-6CBF-EC49-B1B1-4BE8F594063A}">
          <p14:sldIdLst>
            <p14:sldId id="256"/>
            <p14:sldId id="265"/>
            <p14:sldId id="289"/>
            <p14:sldId id="290"/>
            <p14:sldId id="259"/>
            <p14:sldId id="286"/>
            <p14:sldId id="287"/>
            <p14:sldId id="291"/>
            <p14:sldId id="293"/>
            <p14:sldId id="295"/>
            <p14:sldId id="292"/>
            <p14:sldId id="288"/>
            <p14:sldId id="296"/>
            <p14:sldId id="258"/>
          </p14:sldIdLst>
        </p14:section>
        <p14:section name="Sección sin título" id="{E98B6C30-F9F9-BF4A-B4C2-4DABDC7879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initials="V" lastIdx="3" clrIdx="0">
    <p:extLst>
      <p:ext uri="{19B8F6BF-5375-455C-9EA6-DF929625EA0E}">
        <p15:presenceInfo xmlns:p15="http://schemas.microsoft.com/office/powerpoint/2012/main" userId="Ver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65"/>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A90EF-4A52-AF41-A649-F08E16E5E8CB}" type="datetimeFigureOut">
              <a:rPr lang="es-ES" smtClean="0"/>
              <a:t>06/02/2020</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2FDC-1E5C-6949-ACC9-98371F30477C}" type="slidenum">
              <a:rPr lang="es-ES" smtClean="0"/>
              <a:t>‹Nº›</a:t>
            </a:fld>
            <a:endParaRPr lang="es-ES" dirty="0"/>
          </a:p>
        </p:txBody>
      </p:sp>
    </p:spTree>
    <p:extLst>
      <p:ext uri="{BB962C8B-B14F-4D97-AF65-F5344CB8AC3E}">
        <p14:creationId xmlns:p14="http://schemas.microsoft.com/office/powerpoint/2010/main" val="197900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dirty="0"/>
          </a:p>
        </p:txBody>
      </p:sp>
    </p:spTree>
    <p:extLst>
      <p:ext uri="{BB962C8B-B14F-4D97-AF65-F5344CB8AC3E}">
        <p14:creationId xmlns:p14="http://schemas.microsoft.com/office/powerpoint/2010/main" val="6807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87770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6614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1271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11617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8566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87268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635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51835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42320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751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701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7464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68329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00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1317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4729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1950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6598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5288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8883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24081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4091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429129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83028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5532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6253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9404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02943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3383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405099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24740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95737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235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4558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5689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978008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268639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3593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8579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779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5273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255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1397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06/02/2020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2859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6C62-09D1-2447-8339-382A61A39427}" type="datetimeFigureOut">
              <a:rPr lang="es-ES" smtClean="0"/>
              <a:t>06/02/2020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884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2275097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9473-DA5A-0945-9236-2BBCE822419D}" type="datetimeFigureOut">
              <a:rPr lang="es-ES" smtClean="0"/>
              <a:t>06/02/2020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689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C5AFE-3654-574A-B55C-CC93B0134942}" type="datetimeFigureOut">
              <a:rPr lang="es-ES" smtClean="0"/>
              <a:t>06/02/2020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01976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s://www.conac.gob.mx/es/CONAC/Normatividad_Vigent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0"/>
            <a:ext cx="9135291" cy="6888480"/>
          </a:xfrm>
          <a:prstGeom prst="rect">
            <a:avLst/>
          </a:prstGeom>
        </p:spPr>
      </p:pic>
      <p:sp>
        <p:nvSpPr>
          <p:cNvPr id="3" name="Título 2"/>
          <p:cNvSpPr>
            <a:spLocks noGrp="1"/>
          </p:cNvSpPr>
          <p:nvPr>
            <p:ph type="ctrTitle"/>
          </p:nvPr>
        </p:nvSpPr>
        <p:spPr>
          <a:xfrm>
            <a:off x="681445" y="2636520"/>
            <a:ext cx="7772400" cy="2317220"/>
          </a:xfrm>
        </p:spPr>
        <p:txBody>
          <a:bodyPr>
            <a:normAutofit fontScale="90000"/>
          </a:bodyPr>
          <a:lstStyle/>
          <a:p>
            <a:r>
              <a:rPr lang="es-MX" sz="2500" b="1" dirty="0"/>
              <a:t>Operación General del Presupuesto,</a:t>
            </a:r>
            <a:br>
              <a:rPr lang="es-MX" sz="2500" b="1" dirty="0"/>
            </a:br>
            <a:r>
              <a:rPr lang="es-MX" sz="2500" b="1" dirty="0"/>
              <a:t>Fuentes de Financiamiento,</a:t>
            </a:r>
            <a:br>
              <a:rPr lang="es-MX" sz="2500" b="1" dirty="0"/>
            </a:br>
            <a:r>
              <a:rPr lang="es-MX" sz="2500" b="1" dirty="0"/>
              <a:t>Transferencias Presupuestales,</a:t>
            </a:r>
            <a:br>
              <a:rPr lang="es-MX" sz="2500" b="1" dirty="0"/>
            </a:br>
            <a:r>
              <a:rPr lang="es-MX" sz="2500" b="1" dirty="0"/>
              <a:t>Compromisos presupuestales, </a:t>
            </a:r>
            <a:br>
              <a:rPr lang="es-MX" sz="2500" b="1" dirty="0"/>
            </a:br>
            <a:r>
              <a:rPr lang="es-MX" sz="2500" b="1" dirty="0"/>
              <a:t>Administración de recurso ordinario (subsidio Federal y Estatal).</a:t>
            </a:r>
          </a:p>
        </p:txBody>
      </p:sp>
      <p:sp>
        <p:nvSpPr>
          <p:cNvPr id="4" name="Subtítulo 3"/>
          <p:cNvSpPr>
            <a:spLocks noGrp="1"/>
          </p:cNvSpPr>
          <p:nvPr>
            <p:ph type="subTitle" idx="1"/>
          </p:nvPr>
        </p:nvSpPr>
        <p:spPr>
          <a:xfrm>
            <a:off x="1071154" y="5086904"/>
            <a:ext cx="6701246" cy="710213"/>
          </a:xfrm>
        </p:spPr>
        <p:txBody>
          <a:bodyPr>
            <a:normAutofit fontScale="55000" lnSpcReduction="20000"/>
          </a:bodyPr>
          <a:lstStyle/>
          <a:p>
            <a:r>
              <a:rPr lang="es-MX" sz="2500" b="1" dirty="0">
                <a:solidFill>
                  <a:schemeClr val="tx1"/>
                </a:solidFill>
              </a:rPr>
              <a:t>Dirección de Recursos Financieros</a:t>
            </a:r>
            <a:br>
              <a:rPr lang="es-MX" sz="2500" b="1" dirty="0">
                <a:solidFill>
                  <a:schemeClr val="tx1"/>
                </a:solidFill>
              </a:rPr>
            </a:br>
            <a:r>
              <a:rPr lang="es-MX" sz="2500" b="1" dirty="0">
                <a:solidFill>
                  <a:schemeClr val="tx1"/>
                </a:solidFill>
              </a:rPr>
              <a:t>Departamento de Gestión Presupuestal</a:t>
            </a:r>
          </a:p>
          <a:p>
            <a:r>
              <a:rPr lang="es-MX" sz="2500" b="1" dirty="0">
                <a:solidFill>
                  <a:schemeClr val="tx1"/>
                </a:solidFill>
              </a:rPr>
              <a:t>Ejercicio 2020</a:t>
            </a:r>
          </a:p>
        </p:txBody>
      </p:sp>
    </p:spTree>
    <p:extLst>
      <p:ext uri="{BB962C8B-B14F-4D97-AF65-F5344CB8AC3E}">
        <p14:creationId xmlns:p14="http://schemas.microsoft.com/office/powerpoint/2010/main" val="190215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457200" y="274638"/>
            <a:ext cx="8229600" cy="373432"/>
          </a:xfrm>
        </p:spPr>
        <p:txBody>
          <a:bodyPr>
            <a:normAutofit fontScale="90000"/>
          </a:bodyPr>
          <a:lstStyle/>
          <a:p>
            <a:pPr algn="l"/>
            <a:r>
              <a:rPr lang="es-MX" sz="2300" b="1" dirty="0">
                <a:solidFill>
                  <a:schemeClr val="bg1"/>
                </a:solidFill>
              </a:rPr>
              <a:t>Ejemplo 2 de compromisos presupuestales.</a:t>
            </a:r>
          </a:p>
        </p:txBody>
      </p:sp>
      <p:sp>
        <p:nvSpPr>
          <p:cNvPr id="6" name="Marcador de texto 5">
            <a:extLst>
              <a:ext uri="{FF2B5EF4-FFF2-40B4-BE49-F238E27FC236}">
                <a16:creationId xmlns:a16="http://schemas.microsoft.com/office/drawing/2014/main" id="{088040D1-E750-49AD-AB34-664659916891}"/>
              </a:ext>
            </a:extLst>
          </p:cNvPr>
          <p:cNvSpPr>
            <a:spLocks noGrp="1"/>
          </p:cNvSpPr>
          <p:nvPr>
            <p:ph type="body" sz="half" idx="4294967295"/>
          </p:nvPr>
        </p:nvSpPr>
        <p:spPr>
          <a:xfrm>
            <a:off x="0" y="1435100"/>
            <a:ext cx="4327525" cy="4691063"/>
          </a:xfrm>
        </p:spPr>
        <p:txBody>
          <a:bodyPr>
            <a:normAutofit/>
          </a:bodyPr>
          <a:lstStyle/>
          <a:p>
            <a:endParaRPr lang="es-MX" dirty="0"/>
          </a:p>
          <a:p>
            <a:endParaRPr lang="es-MX" dirty="0"/>
          </a:p>
        </p:txBody>
      </p:sp>
      <p:sp>
        <p:nvSpPr>
          <p:cNvPr id="4" name="Marcador de contenido 3">
            <a:extLst>
              <a:ext uri="{FF2B5EF4-FFF2-40B4-BE49-F238E27FC236}">
                <a16:creationId xmlns:a16="http://schemas.microsoft.com/office/drawing/2014/main" id="{017C617A-17D9-4FD5-9213-7E4A777E9EB2}"/>
              </a:ext>
            </a:extLst>
          </p:cNvPr>
          <p:cNvSpPr>
            <a:spLocks noGrp="1"/>
          </p:cNvSpPr>
          <p:nvPr>
            <p:ph idx="1"/>
          </p:nvPr>
        </p:nvSpPr>
        <p:spPr>
          <a:xfrm>
            <a:off x="457200" y="949912"/>
            <a:ext cx="8229600" cy="5176252"/>
          </a:xfrm>
        </p:spPr>
        <p:txBody>
          <a:bodyPr>
            <a:normAutofit/>
          </a:bodyPr>
          <a:lstStyle/>
          <a:p>
            <a:pPr marL="0" indent="0" algn="just">
              <a:buNone/>
            </a:pPr>
            <a:r>
              <a:rPr lang="es-MX" sz="1400" dirty="0"/>
              <a:t>Tratándose de servicios que se tienen contratados de manera anual y que se devengan de manera periódica por un monto establecido, o bien que otras áreas gestionan de manera general los pagos con cargo al presupuesto de cada centro gestor la reserva deberá realizarse de la siguiente manera:</a:t>
            </a:r>
          </a:p>
        </p:txBody>
      </p:sp>
      <p:pic>
        <p:nvPicPr>
          <p:cNvPr id="9" name="Imagen 8">
            <a:extLst>
              <a:ext uri="{FF2B5EF4-FFF2-40B4-BE49-F238E27FC236}">
                <a16:creationId xmlns:a16="http://schemas.microsoft.com/office/drawing/2014/main" id="{EDE9DA21-B2B0-4686-9E70-B51251551464}"/>
              </a:ext>
            </a:extLst>
          </p:cNvPr>
          <p:cNvPicPr>
            <a:picLocks noChangeAspect="1"/>
          </p:cNvPicPr>
          <p:nvPr/>
        </p:nvPicPr>
        <p:blipFill>
          <a:blip r:embed="rId2"/>
          <a:stretch>
            <a:fillRect/>
          </a:stretch>
        </p:blipFill>
        <p:spPr>
          <a:xfrm>
            <a:off x="823845" y="1673829"/>
            <a:ext cx="7007360" cy="4841852"/>
          </a:xfrm>
          <a:prstGeom prst="rect">
            <a:avLst/>
          </a:prstGeom>
        </p:spPr>
      </p:pic>
    </p:spTree>
    <p:extLst>
      <p:ext uri="{BB962C8B-B14F-4D97-AF65-F5344CB8AC3E}">
        <p14:creationId xmlns:p14="http://schemas.microsoft.com/office/powerpoint/2010/main" val="113577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628650" y="963877"/>
            <a:ext cx="2620771" cy="4930246"/>
          </a:xfrm>
        </p:spPr>
        <p:txBody>
          <a:bodyPr>
            <a:normAutofit/>
          </a:bodyPr>
          <a:lstStyle/>
          <a:p>
            <a:pPr algn="r"/>
            <a:r>
              <a:rPr lang="es-MX" sz="2800" b="1">
                <a:solidFill>
                  <a:schemeClr val="accent1"/>
                </a:solidFill>
              </a:rPr>
              <a:t>Compromisos presupuestales.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4DAF598-EE59-43BC-AAE8-A441F0C3856B}"/>
              </a:ext>
            </a:extLst>
          </p:cNvPr>
          <p:cNvSpPr>
            <a:spLocks noGrp="1"/>
          </p:cNvSpPr>
          <p:nvPr>
            <p:ph idx="1"/>
          </p:nvPr>
        </p:nvSpPr>
        <p:spPr>
          <a:xfrm>
            <a:off x="3732023" y="963877"/>
            <a:ext cx="4783327" cy="4930246"/>
          </a:xfrm>
        </p:spPr>
        <p:txBody>
          <a:bodyPr anchor="ctr">
            <a:normAutofit/>
          </a:bodyPr>
          <a:lstStyle/>
          <a:p>
            <a:pPr marL="0" indent="0" algn="just">
              <a:lnSpc>
                <a:spcPct val="90000"/>
              </a:lnSpc>
              <a:buNone/>
            </a:pPr>
            <a:r>
              <a:rPr lang="es-MX" sz="1500" dirty="0">
                <a:latin typeface="Raleway Regular"/>
              </a:rPr>
              <a:t>Para la mejor operación del sistema y de la calidad de la información que se genera nos permitimos comentarles situaciones presentadas durante la operación del ejercicio anterior con finalidad de que para este ejercicio se tomen medidas para no incurrir en estas situaciones.</a:t>
            </a:r>
          </a:p>
          <a:p>
            <a:pPr marL="0" indent="0" algn="just">
              <a:lnSpc>
                <a:spcPct val="90000"/>
              </a:lnSpc>
              <a:buNone/>
            </a:pPr>
            <a:r>
              <a:rPr lang="es-MX" sz="1500" dirty="0">
                <a:latin typeface="Raleway Regular"/>
              </a:rPr>
              <a:t>Hemos detectado casos en los que los compromisos de meses anteriores, son cancelados, liberando el recurso en el periodo presupuestal cerrado y en el proceso normal, se debería solicitar que estos recursos sean llevados al periodo vigente para poder hacer uso de ellos, sin embargo, algunos usuarios, bien por desconocimiento o por evitarse un paso más, vuelven a hacer uso del recurso disponible en el mes cerrado, lo que desvirtúa la información presupuestal y la congruencia de los trámites de pago.</a:t>
            </a:r>
          </a:p>
          <a:p>
            <a:pPr marL="0" indent="0" algn="just">
              <a:lnSpc>
                <a:spcPct val="90000"/>
              </a:lnSpc>
              <a:buNone/>
            </a:pPr>
            <a:r>
              <a:rPr lang="es-MX" sz="1500" dirty="0">
                <a:latin typeface="Raleway Regular"/>
              </a:rPr>
              <a:t>Por lo cual les solicitamos revisar que, el periodo presupuestal del código programático de los recursos proporcionados para la adquisición de bienes y/o servicios corresponda al periodo vigente al momento en que la requisición sea ingresada a la Unidad de Adquisiciones y Servicios de Apoyo.</a:t>
            </a:r>
            <a:endParaRPr lang="es-MX" sz="1500" dirty="0"/>
          </a:p>
        </p:txBody>
      </p:sp>
    </p:spTree>
    <p:extLst>
      <p:ext uri="{BB962C8B-B14F-4D97-AF65-F5344CB8AC3E}">
        <p14:creationId xmlns:p14="http://schemas.microsoft.com/office/powerpoint/2010/main" val="88614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es-MX" sz="4100" b="1">
                <a:solidFill>
                  <a:schemeClr val="accent1"/>
                </a:solidFill>
                <a:latin typeface="Raleway SemiBold"/>
                <a:ea typeface="+mn-ea"/>
                <a:cs typeface="Raleway Regular"/>
              </a:rPr>
              <a:t>Recurso Ordinario (Subsidio Federal y Estatal)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2023" y="963877"/>
            <a:ext cx="4783327" cy="4930246"/>
          </a:xfrm>
        </p:spPr>
        <p:txBody>
          <a:bodyPr anchor="ctr">
            <a:normAutofit/>
          </a:bodyPr>
          <a:lstStyle/>
          <a:p>
            <a:pPr marL="0" indent="0">
              <a:lnSpc>
                <a:spcPct val="90000"/>
              </a:lnSpc>
              <a:buNone/>
            </a:pPr>
            <a:endParaRPr lang="es-MX" sz="1600" dirty="0"/>
          </a:p>
          <a:p>
            <a:pPr marL="0" indent="0" algn="just">
              <a:lnSpc>
                <a:spcPct val="90000"/>
              </a:lnSpc>
              <a:buNone/>
            </a:pPr>
            <a:r>
              <a:rPr lang="es-MX" sz="1600" dirty="0"/>
              <a:t>A partir del mes de enero se realizará un cierre mensual de los recursos provenientes del subsidio federal y estatal, por lo cual el recurso disponible, del mes que concluye, se retirará del centro gesto que no lo utilizó y se transferirá para atender otras necesidades institucionales.</a:t>
            </a:r>
          </a:p>
          <a:p>
            <a:pPr marL="0" indent="0" algn="just">
              <a:lnSpc>
                <a:spcPct val="90000"/>
              </a:lnSpc>
              <a:buNone/>
            </a:pPr>
            <a:endParaRPr lang="es-MX" sz="1600" dirty="0"/>
          </a:p>
          <a:p>
            <a:pPr marL="0" indent="0" algn="just">
              <a:lnSpc>
                <a:spcPct val="90000"/>
              </a:lnSpc>
              <a:buNone/>
            </a:pPr>
            <a:r>
              <a:rPr lang="es-MX" sz="1600" b="1" dirty="0"/>
              <a:t>Respecto a los compromisos (reservas) presupuestales de ordinario.</a:t>
            </a:r>
          </a:p>
          <a:p>
            <a:pPr marL="0" indent="0" algn="just">
              <a:lnSpc>
                <a:spcPct val="90000"/>
              </a:lnSpc>
              <a:buNone/>
            </a:pPr>
            <a:r>
              <a:rPr lang="es-MX" sz="1600" dirty="0"/>
              <a:t>Se deberá elaborar un documento de compromiso por trámite de pago. Excepto cuando exista un compromiso anual o que abarque varios periodos, de ser el caso el documento de compromiso deberá contemplar dentro de su desglose una línea por periodo presupuestal en la cual se tenga el compromiso. (remitirse a la sección de compromiso presupuestal de esta presentación)</a:t>
            </a:r>
          </a:p>
        </p:txBody>
      </p:sp>
    </p:spTree>
    <p:extLst>
      <p:ext uri="{BB962C8B-B14F-4D97-AF65-F5344CB8AC3E}">
        <p14:creationId xmlns:p14="http://schemas.microsoft.com/office/powerpoint/2010/main" val="417135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es-MX" sz="4100" b="1">
                <a:solidFill>
                  <a:schemeClr val="accent1"/>
                </a:solidFill>
                <a:latin typeface="Raleway SemiBold"/>
                <a:ea typeface="+mn-ea"/>
                <a:cs typeface="Raleway Regular"/>
              </a:rPr>
              <a:t>Recurso Ordinario (Subsidio Federal y Estatal)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2023" y="963877"/>
            <a:ext cx="4783327" cy="4930246"/>
          </a:xfrm>
        </p:spPr>
        <p:txBody>
          <a:bodyPr anchor="ctr">
            <a:normAutofit/>
          </a:bodyPr>
          <a:lstStyle/>
          <a:p>
            <a:pPr marL="0" indent="0" algn="just">
              <a:lnSpc>
                <a:spcPct val="90000"/>
              </a:lnSpc>
              <a:buNone/>
            </a:pPr>
            <a:r>
              <a:rPr lang="es-MX" sz="1500" b="1" dirty="0"/>
              <a:t>Transferencias presupuestales en ordinario</a:t>
            </a:r>
          </a:p>
          <a:p>
            <a:pPr marL="0" indent="0" algn="just">
              <a:lnSpc>
                <a:spcPct val="90000"/>
              </a:lnSpc>
              <a:buNone/>
            </a:pPr>
            <a:endParaRPr lang="es-MX" sz="1500" b="1" dirty="0"/>
          </a:p>
          <a:p>
            <a:pPr marL="0" indent="0" algn="just">
              <a:lnSpc>
                <a:spcPct val="90000"/>
              </a:lnSpc>
              <a:buNone/>
            </a:pPr>
            <a:r>
              <a:rPr lang="es-MX" sz="1500" dirty="0"/>
              <a:t>Durante el mes vigente se podrá solicitar transferencias de meses posteriores al actual para complementar el gasto de operación de mes.</a:t>
            </a:r>
          </a:p>
          <a:p>
            <a:pPr marL="0" indent="0" algn="just">
              <a:lnSpc>
                <a:spcPct val="90000"/>
              </a:lnSpc>
              <a:buNone/>
            </a:pPr>
            <a:r>
              <a:rPr lang="es-MX" sz="1500" dirty="0"/>
              <a:t>No se autorizarán transferencias del mes actual a meses futuros, excepto cuando se trate de contratación de servicios que se devengarán mensualmente. (ejemplo: pensión de vehículos, verificación de vehículos, arrendamientos de inmuebles, servicio de energía eléctrica, servicio de agua, servicio de telefonía).</a:t>
            </a:r>
          </a:p>
          <a:p>
            <a:pPr marL="0" indent="0" algn="just">
              <a:lnSpc>
                <a:spcPct val="90000"/>
              </a:lnSpc>
              <a:buNone/>
            </a:pPr>
            <a:endParaRPr lang="es-MX" sz="1500" dirty="0"/>
          </a:p>
          <a:p>
            <a:pPr marL="0" indent="0" algn="just">
              <a:lnSpc>
                <a:spcPct val="90000"/>
              </a:lnSpc>
              <a:buNone/>
            </a:pPr>
            <a:r>
              <a:rPr lang="es-MX" sz="1500" b="1" dirty="0"/>
              <a:t>Se autoriza </a:t>
            </a:r>
            <a:r>
              <a:rPr lang="es-MX" sz="1500" dirty="0"/>
              <a:t>el traspaso de los saldos de las partidas 3111 Servicio de energía eléctrica, 3131 Servicio de agua, 3141 Servicio telefonía tradicional y 3151  Servicio telefonía celular del periodo en curso, siempre y cuando ya se haya cubierto el costo del mes, y sea para ejercer en el periodo que se encuentre vigente en las partidas autorizadas para el ejercicio del subsidio Federal y Estatal y </a:t>
            </a:r>
            <a:r>
              <a:rPr lang="es-MX" sz="1500" b="1" dirty="0"/>
              <a:t>No se autorizarán </a:t>
            </a:r>
            <a:r>
              <a:rPr lang="es-MX" sz="1500" dirty="0"/>
              <a:t>transferencias a meses futuros.</a:t>
            </a:r>
          </a:p>
        </p:txBody>
      </p:sp>
    </p:spTree>
    <p:extLst>
      <p:ext uri="{BB962C8B-B14F-4D97-AF65-F5344CB8AC3E}">
        <p14:creationId xmlns:p14="http://schemas.microsoft.com/office/powerpoint/2010/main" val="871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96" b="-62"/>
          <a:stretch/>
        </p:blipFill>
        <p:spPr>
          <a:xfrm>
            <a:off x="0" y="-17417"/>
            <a:ext cx="9144000" cy="6875417"/>
          </a:xfrm>
          <a:prstGeom prst="rect">
            <a:avLst/>
          </a:prstGeom>
        </p:spPr>
      </p:pic>
    </p:spTree>
    <p:extLst>
      <p:ext uri="{BB962C8B-B14F-4D97-AF65-F5344CB8AC3E}">
        <p14:creationId xmlns:p14="http://schemas.microsoft.com/office/powerpoint/2010/main" val="213497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es-MX" sz="3100" b="1">
                <a:solidFill>
                  <a:schemeClr val="accent1"/>
                </a:solidFill>
                <a:latin typeface="Raleway SemiBold"/>
                <a:ea typeface="+mn-ea"/>
                <a:cs typeface="Raleway Regular"/>
              </a:rPr>
              <a:t>Operación general del presupuesto de egresos 2020</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2023" y="963877"/>
            <a:ext cx="4783327" cy="4930246"/>
          </a:xfrm>
        </p:spPr>
        <p:txBody>
          <a:bodyPr anchor="ctr">
            <a:normAutofit/>
          </a:bodyPr>
          <a:lstStyle/>
          <a:p>
            <a:pPr marL="0" indent="0">
              <a:lnSpc>
                <a:spcPct val="90000"/>
              </a:lnSpc>
              <a:buNone/>
            </a:pPr>
            <a:r>
              <a:rPr lang="es-MX" sz="1500">
                <a:latin typeface="Raleway Regular"/>
              </a:rPr>
              <a:t>Para el ejercicio 2020 se realizó la presupuestación debidamente calendarizada por periodo presupuestal y de esta manera se realizó la carga al sistema administrador, por lo cual para el ejercicio de los recursos deberemos observar y atender los 6 campos que integran la cadena presupuestal:</a:t>
            </a:r>
          </a:p>
          <a:p>
            <a:pPr marL="0" indent="0">
              <a:lnSpc>
                <a:spcPct val="90000"/>
              </a:lnSpc>
              <a:buNone/>
            </a:pPr>
            <a:endParaRPr lang="es-MX" sz="1500">
              <a:latin typeface="Raleway Regular"/>
            </a:endParaRPr>
          </a:p>
          <a:p>
            <a:pPr>
              <a:lnSpc>
                <a:spcPct val="90000"/>
              </a:lnSpc>
              <a:buFont typeface="+mj-lt"/>
              <a:buAutoNum type="arabicPeriod"/>
            </a:pPr>
            <a:r>
              <a:rPr lang="es-MX" sz="1500" b="1">
                <a:latin typeface="Raleway Regular"/>
              </a:rPr>
              <a:t>Fondo</a:t>
            </a:r>
            <a:r>
              <a:rPr lang="es-MX" sz="1500">
                <a:latin typeface="Raleway Regular"/>
              </a:rPr>
              <a:t> (Clasificador por fuente de financiamiento)</a:t>
            </a:r>
          </a:p>
          <a:p>
            <a:pPr>
              <a:lnSpc>
                <a:spcPct val="90000"/>
              </a:lnSpc>
              <a:buFont typeface="+mj-lt"/>
              <a:buAutoNum type="arabicPeriod"/>
            </a:pPr>
            <a:r>
              <a:rPr lang="es-MX" sz="1500" b="1">
                <a:latin typeface="Raleway Regular"/>
              </a:rPr>
              <a:t>Centro Gestor o Centro de Costos </a:t>
            </a:r>
            <a:r>
              <a:rPr lang="es-MX" sz="1500">
                <a:latin typeface="Raleway Regular"/>
              </a:rPr>
              <a:t>(Clasificación administrativa)</a:t>
            </a:r>
          </a:p>
          <a:p>
            <a:pPr>
              <a:lnSpc>
                <a:spcPct val="90000"/>
              </a:lnSpc>
              <a:buFont typeface="+mj-lt"/>
              <a:buAutoNum type="arabicPeriod"/>
            </a:pPr>
            <a:r>
              <a:rPr lang="es-MX" sz="1500" b="1">
                <a:latin typeface="Raleway Regular"/>
              </a:rPr>
              <a:t>Área Funcional </a:t>
            </a:r>
            <a:r>
              <a:rPr lang="es-MX" sz="1500">
                <a:latin typeface="Raleway Regular"/>
              </a:rPr>
              <a:t>(Clasificador Funcional del gasto) que también integra el programa presupuestario, componente y proyecto alineado a Gobierno del Estado.</a:t>
            </a:r>
          </a:p>
          <a:p>
            <a:pPr>
              <a:lnSpc>
                <a:spcPct val="90000"/>
              </a:lnSpc>
              <a:buFont typeface="+mj-lt"/>
              <a:buAutoNum type="arabicPeriod"/>
            </a:pPr>
            <a:r>
              <a:rPr lang="es-MX" sz="1500" b="1">
                <a:latin typeface="Raleway Regular"/>
              </a:rPr>
              <a:t>Programa Presupuestario (Elemento PEP)</a:t>
            </a:r>
            <a:r>
              <a:rPr lang="es-MX" sz="1500">
                <a:latin typeface="Raleway Regular"/>
              </a:rPr>
              <a:t> (Clasificador programático) </a:t>
            </a:r>
          </a:p>
          <a:p>
            <a:pPr>
              <a:lnSpc>
                <a:spcPct val="90000"/>
              </a:lnSpc>
              <a:buFont typeface="+mj-lt"/>
              <a:buAutoNum type="arabicPeriod"/>
            </a:pPr>
            <a:r>
              <a:rPr lang="es-MX" sz="1500" b="1">
                <a:latin typeface="Raleway Regular"/>
              </a:rPr>
              <a:t>Partida Presupuestal </a:t>
            </a:r>
            <a:r>
              <a:rPr lang="es-MX" sz="1500">
                <a:latin typeface="Raleway Regular"/>
              </a:rPr>
              <a:t>(Clasificador por objeto del gasto)</a:t>
            </a:r>
          </a:p>
          <a:p>
            <a:pPr>
              <a:lnSpc>
                <a:spcPct val="90000"/>
              </a:lnSpc>
              <a:buFont typeface="+mj-lt"/>
              <a:buAutoNum type="arabicPeriod"/>
            </a:pPr>
            <a:r>
              <a:rPr lang="es-MX" sz="1500" b="1">
                <a:latin typeface="Raleway Regular"/>
              </a:rPr>
              <a:t>Periodo Presupuestal </a:t>
            </a:r>
            <a:r>
              <a:rPr lang="es-MX" sz="1500">
                <a:latin typeface="Raleway Regular"/>
              </a:rPr>
              <a:t>(calendarización)</a:t>
            </a:r>
          </a:p>
          <a:p>
            <a:pPr marL="0" indent="0">
              <a:lnSpc>
                <a:spcPct val="90000"/>
              </a:lnSpc>
              <a:buNone/>
            </a:pPr>
            <a:endParaRPr lang="es-MX" sz="1500">
              <a:latin typeface="Raleway SemiBold"/>
            </a:endParaRPr>
          </a:p>
        </p:txBody>
      </p:sp>
    </p:spTree>
    <p:extLst>
      <p:ext uri="{BB962C8B-B14F-4D97-AF65-F5344CB8AC3E}">
        <p14:creationId xmlns:p14="http://schemas.microsoft.com/office/powerpoint/2010/main" val="166031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es-MX" sz="3100" b="1">
                <a:solidFill>
                  <a:schemeClr val="accent1"/>
                </a:solidFill>
                <a:latin typeface="Raleway SemiBold"/>
                <a:ea typeface="+mn-ea"/>
                <a:cs typeface="Raleway Regular"/>
              </a:rPr>
              <a:t>Operación general del presupuesto de egresos 2020</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2023" y="963877"/>
            <a:ext cx="4783327" cy="4930246"/>
          </a:xfrm>
        </p:spPr>
        <p:txBody>
          <a:bodyPr anchor="ctr">
            <a:normAutofit/>
          </a:bodyPr>
          <a:lstStyle/>
          <a:p>
            <a:pPr marL="0" indent="0">
              <a:lnSpc>
                <a:spcPct val="90000"/>
              </a:lnSpc>
              <a:buNone/>
            </a:pPr>
            <a:r>
              <a:rPr lang="es-MX" sz="1600" dirty="0">
                <a:latin typeface="Raleway Regular"/>
              </a:rPr>
              <a:t>Otro cambio importante que trae consigo la calendarización del gasto es, en la elaboración de las </a:t>
            </a:r>
            <a:r>
              <a:rPr lang="es-MX" sz="1600" b="1" dirty="0">
                <a:latin typeface="Raleway Regular"/>
              </a:rPr>
              <a:t>transferencias presupuestales </a:t>
            </a:r>
            <a:r>
              <a:rPr lang="es-MX" sz="1600" dirty="0">
                <a:latin typeface="Raleway Regular"/>
              </a:rPr>
              <a:t>en el sistema, ya que hasta el año pasado sólo se operaban transferencias dentro del periodo en curso, ahora, al tener recurso en meses posteriores y requerir complementar el gasto del mes, se hace necesario traer los recursos de los meses futuros al actual, de acuerdo a las necesidades de operación del centro de costos. </a:t>
            </a:r>
            <a:endParaRPr lang="es-MX" sz="1600">
              <a:latin typeface="Raleway Regular"/>
            </a:endParaRPr>
          </a:p>
          <a:p>
            <a:pPr marL="0" indent="0">
              <a:lnSpc>
                <a:spcPct val="90000"/>
              </a:lnSpc>
              <a:buNone/>
            </a:pPr>
            <a:endParaRPr lang="es-MX" sz="1600">
              <a:latin typeface="Raleway Regular"/>
            </a:endParaRPr>
          </a:p>
          <a:p>
            <a:pPr marL="0" indent="0">
              <a:lnSpc>
                <a:spcPct val="90000"/>
              </a:lnSpc>
              <a:buNone/>
            </a:pPr>
            <a:r>
              <a:rPr lang="es-MX" sz="1600" dirty="0">
                <a:latin typeface="Raleway Regular"/>
              </a:rPr>
              <a:t>Ante esta situación se esta trabajando en la adecuación del desarrollo que utilizamos para la solicitud de transferencias presupuestales, mientras tanto, los usuarios que no puedan realizar este tipo de capturas en el sistema, podrán solicitarlo mediante el formato de transferencia masiva, por correo electrónico.</a:t>
            </a:r>
            <a:endParaRPr lang="es-MX" sz="1600">
              <a:latin typeface="Raleway Regular"/>
            </a:endParaRPr>
          </a:p>
          <a:p>
            <a:pPr marL="0" indent="0">
              <a:lnSpc>
                <a:spcPct val="90000"/>
              </a:lnSpc>
              <a:buNone/>
            </a:pPr>
            <a:endParaRPr lang="es-MX" sz="1600">
              <a:latin typeface="Raleway SemiBold"/>
            </a:endParaRPr>
          </a:p>
        </p:txBody>
      </p:sp>
    </p:spTree>
    <p:extLst>
      <p:ext uri="{BB962C8B-B14F-4D97-AF65-F5344CB8AC3E}">
        <p14:creationId xmlns:p14="http://schemas.microsoft.com/office/powerpoint/2010/main" val="373991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11403"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5274821"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1 Título"/>
          <p:cNvSpPr>
            <a:spLocks noGrp="1"/>
          </p:cNvSpPr>
          <p:nvPr>
            <p:ph type="title"/>
          </p:nvPr>
        </p:nvSpPr>
        <p:spPr>
          <a:xfrm>
            <a:off x="723570" y="804328"/>
            <a:ext cx="4568484" cy="1205821"/>
          </a:xfrm>
        </p:spPr>
        <p:txBody>
          <a:bodyPr>
            <a:normAutofit/>
          </a:bodyPr>
          <a:lstStyle/>
          <a:p>
            <a:pPr>
              <a:lnSpc>
                <a:spcPct val="90000"/>
              </a:lnSpc>
            </a:pPr>
            <a:r>
              <a:rPr lang="es-MX" sz="2700" b="1">
                <a:solidFill>
                  <a:srgbClr val="FEFFFF"/>
                </a:solidFill>
                <a:latin typeface="Raleway SemiBold"/>
                <a:ea typeface="+mn-ea"/>
                <a:cs typeface="Raleway Regular"/>
              </a:rPr>
              <a:t>Operación general del presupuesto de egresos 2020</a:t>
            </a:r>
          </a:p>
        </p:txBody>
      </p:sp>
      <p:pic>
        <p:nvPicPr>
          <p:cNvPr id="6" name="Imagen 5">
            <a:extLst>
              <a:ext uri="{FF2B5EF4-FFF2-40B4-BE49-F238E27FC236}">
                <a16:creationId xmlns:a16="http://schemas.microsoft.com/office/drawing/2014/main" id="{2F8D2FF7-95AC-4F91-8597-75984C355BCD}"/>
              </a:ext>
            </a:extLst>
          </p:cNvPr>
          <p:cNvPicPr>
            <a:picLocks noChangeAspect="1"/>
          </p:cNvPicPr>
          <p:nvPr/>
        </p:nvPicPr>
        <p:blipFill>
          <a:blip r:embed="rId2"/>
          <a:stretch>
            <a:fillRect/>
          </a:stretch>
        </p:blipFill>
        <p:spPr>
          <a:xfrm>
            <a:off x="6018529" y="1322190"/>
            <a:ext cx="2507555" cy="392062"/>
          </a:xfrm>
          <a:prstGeom prst="rect">
            <a:avLst/>
          </a:prstGeom>
        </p:spPr>
      </p:pic>
      <p:sp>
        <p:nvSpPr>
          <p:cNvPr id="3" name="2 Marcador de contenido"/>
          <p:cNvSpPr>
            <a:spLocks noGrp="1"/>
          </p:cNvSpPr>
          <p:nvPr>
            <p:ph idx="1"/>
          </p:nvPr>
        </p:nvSpPr>
        <p:spPr>
          <a:xfrm>
            <a:off x="961641" y="2494450"/>
            <a:ext cx="4330413" cy="3563159"/>
          </a:xfrm>
        </p:spPr>
        <p:txBody>
          <a:bodyPr>
            <a:normAutofit/>
          </a:bodyPr>
          <a:lstStyle/>
          <a:p>
            <a:pPr marL="0" indent="0">
              <a:lnSpc>
                <a:spcPct val="90000"/>
              </a:lnSpc>
              <a:buNone/>
            </a:pPr>
            <a:r>
              <a:rPr lang="es-MX" sz="1300" dirty="0">
                <a:latin typeface="Raleway Regular"/>
              </a:rPr>
              <a:t>Ante la necesidad de atender la normatividad y las constantes exigencias de las autoridades en términos de la transparencia y trazabilidad de los recursos ministrados a la Universidad para cubrir sus funciones, durante este ejercicio se </a:t>
            </a:r>
            <a:r>
              <a:rPr lang="es-MX" sz="1300" b="1" dirty="0">
                <a:latin typeface="Raleway Regular"/>
              </a:rPr>
              <a:t>modifica la forma de registrar</a:t>
            </a:r>
            <a:r>
              <a:rPr lang="es-MX" sz="1300" dirty="0">
                <a:latin typeface="Raleway Regular"/>
              </a:rPr>
              <a:t> las solicitudes de pago.</a:t>
            </a:r>
          </a:p>
          <a:p>
            <a:pPr marL="0" indent="0">
              <a:lnSpc>
                <a:spcPct val="90000"/>
              </a:lnSpc>
              <a:buNone/>
            </a:pPr>
            <a:endParaRPr lang="es-MX" sz="1300" dirty="0">
              <a:latin typeface="Raleway Regular"/>
            </a:endParaRPr>
          </a:p>
          <a:p>
            <a:pPr marL="0" indent="0">
              <a:lnSpc>
                <a:spcPct val="90000"/>
              </a:lnSpc>
              <a:buNone/>
            </a:pPr>
            <a:r>
              <a:rPr lang="es-MX" sz="1300" dirty="0">
                <a:latin typeface="Raleway Regular"/>
              </a:rPr>
              <a:t>Se deberá elaborar una reserva presupuestal y una solicitud de pago (SP, SF, OR, CG) sin mezclar fuentes de financiamiento federales o estatales. A continuación se enlistan los fondos que no se deben mezclar con ningún otro en la elaboración de solicitudes de pago (se podrán adicionar los que se vayan gestionando durante el ejercicio).</a:t>
            </a:r>
          </a:p>
          <a:p>
            <a:pPr marL="0" indent="0">
              <a:lnSpc>
                <a:spcPct val="90000"/>
              </a:lnSpc>
              <a:buNone/>
            </a:pPr>
            <a:r>
              <a:rPr lang="es-MX" sz="1300" dirty="0">
                <a:latin typeface="Raleway Regular"/>
              </a:rPr>
              <a:t>	</a:t>
            </a:r>
          </a:p>
          <a:p>
            <a:pPr marL="0" indent="0">
              <a:lnSpc>
                <a:spcPct val="90000"/>
              </a:lnSpc>
              <a:buNone/>
            </a:pPr>
            <a:endParaRPr lang="es-MX" sz="1300" dirty="0">
              <a:latin typeface="Raleway SemiBold"/>
            </a:endParaRPr>
          </a:p>
        </p:txBody>
      </p:sp>
      <p:pic>
        <p:nvPicPr>
          <p:cNvPr id="5" name="Imagen 4">
            <a:extLst>
              <a:ext uri="{FF2B5EF4-FFF2-40B4-BE49-F238E27FC236}">
                <a16:creationId xmlns:a16="http://schemas.microsoft.com/office/drawing/2014/main" id="{6BA598C6-3A40-4137-A25B-73619417B357}"/>
              </a:ext>
            </a:extLst>
          </p:cNvPr>
          <p:cNvPicPr>
            <a:picLocks noChangeAspect="1"/>
          </p:cNvPicPr>
          <p:nvPr/>
        </p:nvPicPr>
        <p:blipFill>
          <a:blip r:embed="rId3"/>
          <a:stretch>
            <a:fillRect/>
          </a:stretch>
        </p:blipFill>
        <p:spPr>
          <a:xfrm>
            <a:off x="6115122" y="2529756"/>
            <a:ext cx="2303634" cy="1833639"/>
          </a:xfrm>
          <a:prstGeom prst="rect">
            <a:avLst/>
          </a:prstGeom>
        </p:spPr>
      </p:pic>
      <p:pic>
        <p:nvPicPr>
          <p:cNvPr id="7" name="Imagen 6">
            <a:extLst>
              <a:ext uri="{FF2B5EF4-FFF2-40B4-BE49-F238E27FC236}">
                <a16:creationId xmlns:a16="http://schemas.microsoft.com/office/drawing/2014/main" id="{E8DC2B76-EC4A-4D4D-88AC-9544B02B3499}"/>
              </a:ext>
            </a:extLst>
          </p:cNvPr>
          <p:cNvPicPr>
            <a:picLocks noChangeAspect="1"/>
          </p:cNvPicPr>
          <p:nvPr/>
        </p:nvPicPr>
        <p:blipFill>
          <a:blip r:embed="rId4"/>
          <a:stretch>
            <a:fillRect/>
          </a:stretch>
        </p:blipFill>
        <p:spPr>
          <a:xfrm>
            <a:off x="6018529" y="5173452"/>
            <a:ext cx="2505269" cy="412421"/>
          </a:xfrm>
          <a:prstGeom prst="rect">
            <a:avLst/>
          </a:prstGeom>
        </p:spPr>
      </p:pic>
      <p:sp>
        <p:nvSpPr>
          <p:cNvPr id="8" name="1 Título">
            <a:extLst>
              <a:ext uri="{FF2B5EF4-FFF2-40B4-BE49-F238E27FC236}">
                <a16:creationId xmlns:a16="http://schemas.microsoft.com/office/drawing/2014/main" id="{AD1433F4-27E8-436C-BBDF-268A1E63FFA1}"/>
              </a:ext>
            </a:extLst>
          </p:cNvPr>
          <p:cNvSpPr txBox="1">
            <a:spLocks/>
          </p:cNvSpPr>
          <p:nvPr/>
        </p:nvSpPr>
        <p:spPr>
          <a:xfrm>
            <a:off x="961641" y="5315337"/>
            <a:ext cx="3656063" cy="90694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90000"/>
              </a:lnSpc>
              <a:spcAft>
                <a:spcPts val="600"/>
              </a:spcAft>
            </a:pPr>
            <a:r>
              <a:rPr lang="es-MX" sz="1500" dirty="0">
                <a:solidFill>
                  <a:schemeClr val="tx2">
                    <a:lumMod val="60000"/>
                    <a:lumOff val="40000"/>
                  </a:schemeClr>
                </a:solidFill>
                <a:latin typeface="Raleway SemiBold"/>
                <a:ea typeface="+mn-ea"/>
                <a:cs typeface="Raleway Regular"/>
              </a:rPr>
              <a:t>Recuerda que los convenios notificados con cuenta bancaria específica, tampoco se pueden combinar con otros fondos.</a:t>
            </a:r>
          </a:p>
        </p:txBody>
      </p:sp>
    </p:spTree>
    <p:extLst>
      <p:ext uri="{BB962C8B-B14F-4D97-AF65-F5344CB8AC3E}">
        <p14:creationId xmlns:p14="http://schemas.microsoft.com/office/powerpoint/2010/main" val="221583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6" name="Rectángulo 5"/>
          <p:cNvSpPr/>
          <p:nvPr/>
        </p:nvSpPr>
        <p:spPr>
          <a:xfrm>
            <a:off x="457199" y="222276"/>
            <a:ext cx="6259523" cy="369332"/>
          </a:xfrm>
          <a:prstGeom prst="rect">
            <a:avLst/>
          </a:prstGeom>
        </p:spPr>
        <p:txBody>
          <a:bodyPr wrap="square">
            <a:spAutoFit/>
          </a:bodyPr>
          <a:lstStyle/>
          <a:p>
            <a:r>
              <a:rPr lang="es-ES" b="1" dirty="0">
                <a:solidFill>
                  <a:srgbClr val="FFFFFF"/>
                </a:solidFill>
                <a:latin typeface="Raleway SemiBold"/>
                <a:cs typeface="Raleway Regular"/>
              </a:rPr>
              <a:t>Fuentes de Financiamiento</a:t>
            </a:r>
            <a:endParaRPr lang="es-ES" b="1" dirty="0">
              <a:solidFill>
                <a:srgbClr val="FFFFFF"/>
              </a:solidFill>
              <a:latin typeface="Raleway Regular"/>
              <a:cs typeface="Raleway Regular"/>
            </a:endParaRPr>
          </a:p>
        </p:txBody>
      </p:sp>
      <p:sp>
        <p:nvSpPr>
          <p:cNvPr id="4" name="CuadroTexto 3"/>
          <p:cNvSpPr txBox="1"/>
          <p:nvPr/>
        </p:nvSpPr>
        <p:spPr>
          <a:xfrm>
            <a:off x="760095" y="1153090"/>
            <a:ext cx="7623810" cy="646331"/>
          </a:xfrm>
          <a:prstGeom prst="rect">
            <a:avLst/>
          </a:prstGeom>
          <a:noFill/>
        </p:spPr>
        <p:txBody>
          <a:bodyPr wrap="square" rtlCol="0">
            <a:spAutoFit/>
          </a:bodyPr>
          <a:lstStyle/>
          <a:p>
            <a:r>
              <a:rPr lang="es-MX" dirty="0">
                <a:latin typeface="Raleway SemiBold"/>
              </a:rPr>
              <a:t>Para identificar si un recurso es Federal, Estatal, de convenios o generado por UG debes identificar la estructura de los fondos:</a:t>
            </a:r>
          </a:p>
        </p:txBody>
      </p:sp>
      <p:sp>
        <p:nvSpPr>
          <p:cNvPr id="5" name="Rectángulo 4"/>
          <p:cNvSpPr/>
          <p:nvPr/>
        </p:nvSpPr>
        <p:spPr>
          <a:xfrm>
            <a:off x="760095" y="6150332"/>
            <a:ext cx="6526532" cy="415498"/>
          </a:xfrm>
          <a:prstGeom prst="rect">
            <a:avLst/>
          </a:prstGeom>
        </p:spPr>
        <p:txBody>
          <a:bodyPr wrap="square">
            <a:spAutoFit/>
          </a:bodyPr>
          <a:lstStyle/>
          <a:p>
            <a:r>
              <a:rPr lang="es-MX" sz="1050" dirty="0">
                <a:hlinkClick r:id="rId3"/>
              </a:rPr>
              <a:t>https://www.conac.gob.mx/es/CONAC/Normatividad_Vigente</a:t>
            </a:r>
            <a:endParaRPr lang="es-MX" sz="1050" dirty="0"/>
          </a:p>
          <a:p>
            <a:endParaRPr lang="es-MX" sz="1050" dirty="0"/>
          </a:p>
        </p:txBody>
      </p:sp>
      <p:graphicFrame>
        <p:nvGraphicFramePr>
          <p:cNvPr id="9" name="Tabla 8"/>
          <p:cNvGraphicFramePr>
            <a:graphicFrameLocks noGrp="1"/>
          </p:cNvGraphicFramePr>
          <p:nvPr>
            <p:extLst>
              <p:ext uri="{D42A27DB-BD31-4B8C-83A1-F6EECF244321}">
                <p14:modId xmlns:p14="http://schemas.microsoft.com/office/powerpoint/2010/main" val="546990088"/>
              </p:ext>
            </p:extLst>
          </p:nvPr>
        </p:nvGraphicFramePr>
        <p:xfrm>
          <a:off x="1303020" y="1851270"/>
          <a:ext cx="6309360" cy="915793"/>
        </p:xfrm>
        <a:graphic>
          <a:graphicData uri="http://schemas.openxmlformats.org/drawingml/2006/table">
            <a:tbl>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tblGrid>
              <a:tr h="223364">
                <a:tc>
                  <a:txBody>
                    <a:bodyPr/>
                    <a:lstStyle/>
                    <a:p>
                      <a:pPr algn="ctr" fontAlgn="b"/>
                      <a:r>
                        <a:rPr lang="es-MX" sz="1100" b="1" i="0" u="none" strike="noStrike" baseline="0" dirty="0">
                          <a:solidFill>
                            <a:schemeClr val="bg1"/>
                          </a:solidFill>
                          <a:effectLst/>
                          <a:latin typeface="Calibri" panose="020F0502020204030204" pitchFamily="34" charset="0"/>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MX" sz="1100" b="1" i="0" u="none" strike="noStrike" baseline="0" dirty="0">
                          <a:solidFill>
                            <a:schemeClr val="bg1"/>
                          </a:solidFill>
                          <a:effectLst/>
                          <a:latin typeface="Calibri" panose="020F0502020204030204" pitchFamily="34" charset="0"/>
                        </a:rPr>
                        <a:t>Ejercicio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MX" sz="1100" b="1" i="0" u="none" strike="noStrike" baseline="0" dirty="0">
                          <a:solidFill>
                            <a:schemeClr val="bg1"/>
                          </a:solidFill>
                          <a:effectLst/>
                          <a:latin typeface="Calibri" panose="020F0502020204030204" pitchFamily="34" charset="0"/>
                        </a:rPr>
                        <a:t>CRI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MX" sz="1100" b="1" i="0" u="none" strike="noStrike" baseline="0" dirty="0">
                          <a:solidFill>
                            <a:schemeClr val="bg1"/>
                          </a:solidFill>
                          <a:effectLst/>
                          <a:latin typeface="Calibri" panose="020F0502020204030204" pitchFamily="34" charset="0"/>
                        </a:rPr>
                        <a:t>Consecutivo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2429">
                <a:tc>
                  <a:txBody>
                    <a:bodyPr/>
                    <a:lstStyle/>
                    <a:p>
                      <a:pPr algn="ctr" fontAlgn="ctr"/>
                      <a:r>
                        <a:rPr lang="es-MX" sz="1100" b="0" i="0" u="none" strike="noStrike" dirty="0">
                          <a:solidFill>
                            <a:srgbClr val="000000"/>
                          </a:solidFill>
                          <a:effectLst/>
                          <a:latin typeface="Calibri" panose="020F0502020204030204" pitchFamily="34" charset="0"/>
                        </a:rPr>
                        <a:t>Clasificador por fuente de financiamiento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alibri" panose="020F0502020204030204" pitchFamily="34" charset="0"/>
                        </a:rPr>
                        <a:t>Año de recaudo, en el cual se autoriza el ejercicio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alibri" panose="020F0502020204030204" pitchFamily="34" charset="0"/>
                        </a:rPr>
                        <a:t>Clasificador por Rubro de ingresos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alibri" panose="020F0502020204030204" pitchFamily="34" charset="0"/>
                        </a:rPr>
                        <a:t>Consecutivo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53267988"/>
              </p:ext>
            </p:extLst>
          </p:nvPr>
        </p:nvGraphicFramePr>
        <p:xfrm>
          <a:off x="4457700" y="3635588"/>
          <a:ext cx="3356610" cy="2568997"/>
        </p:xfrm>
        <a:graphic>
          <a:graphicData uri="http://schemas.openxmlformats.org/drawingml/2006/table">
            <a:tbl>
              <a:tblPr/>
              <a:tblGrid>
                <a:gridCol w="363931">
                  <a:extLst>
                    <a:ext uri="{9D8B030D-6E8A-4147-A177-3AD203B41FA5}">
                      <a16:colId xmlns:a16="http://schemas.microsoft.com/office/drawing/2014/main" val="20000"/>
                    </a:ext>
                  </a:extLst>
                </a:gridCol>
                <a:gridCol w="2992679">
                  <a:extLst>
                    <a:ext uri="{9D8B030D-6E8A-4147-A177-3AD203B41FA5}">
                      <a16:colId xmlns:a16="http://schemas.microsoft.com/office/drawing/2014/main" val="20001"/>
                    </a:ext>
                  </a:extLst>
                </a:gridCol>
              </a:tblGrid>
              <a:tr h="223906">
                <a:tc>
                  <a:txBody>
                    <a:bodyPr/>
                    <a:lstStyle/>
                    <a:p>
                      <a:pPr algn="ctr" fontAlgn="b"/>
                      <a:r>
                        <a:rPr lang="es-MX" sz="1100" b="1" i="0" u="none" strike="noStrike" dirty="0">
                          <a:solidFill>
                            <a:srgbClr val="FFFFFF"/>
                          </a:solidFill>
                          <a:effectLst/>
                          <a:latin typeface="Calibri" panose="020F0502020204030204" pitchFamily="34" charset="0"/>
                        </a:rPr>
                        <a:t>CRI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MX" sz="1100" b="1" i="0" u="none" strike="noStrike" dirty="0">
                          <a:solidFill>
                            <a:srgbClr val="FFFFFF"/>
                          </a:solidFill>
                          <a:effectLst/>
                          <a:latin typeface="Calibri" panose="020F0502020204030204" pitchFamily="34" charset="0"/>
                        </a:rPr>
                        <a:t>DESCRIPCION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23906">
                <a:tc>
                  <a:txBody>
                    <a:bodyPr/>
                    <a:lstStyle/>
                    <a:p>
                      <a:pPr algn="ctr" fontAlgn="ctr"/>
                      <a:r>
                        <a:rPr lang="es-MX"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panose="020F0502020204030204" pitchFamily="34" charset="0"/>
                        </a:rPr>
                        <a:t>Cuotas de Ahorro para el Retiro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7813">
                <a:tc>
                  <a:txBody>
                    <a:bodyPr/>
                    <a:lstStyle/>
                    <a:p>
                      <a:pPr algn="ctr" fontAlgn="ctr"/>
                      <a:r>
                        <a:rPr lang="es-MX"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dirty="0">
                          <a:solidFill>
                            <a:srgbClr val="000000"/>
                          </a:solidFill>
                          <a:effectLst/>
                          <a:latin typeface="Calibri" panose="020F0502020204030204" pitchFamily="34" charset="0"/>
                        </a:rPr>
                        <a:t>Otras Cuotas y Aportaciones para la Seguridad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1719">
                <a:tc>
                  <a:txBody>
                    <a:bodyPr/>
                    <a:lstStyle/>
                    <a:p>
                      <a:pPr algn="ctr" fontAlgn="ctr"/>
                      <a:r>
                        <a:rPr lang="es-MX" sz="1100" b="0" i="0" u="none" strike="noStrike">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dirty="0">
                          <a:solidFill>
                            <a:srgbClr val="000000"/>
                          </a:solidFill>
                          <a:effectLst/>
                          <a:latin typeface="Calibri" panose="020F0502020204030204" pitchFamily="34" charset="0"/>
                        </a:rPr>
                        <a:t>Ingresos por Venta de Bienes y Prestación de Servicios de los Poderes Legislativo y Judicial, y de los organismos autónomos                 </a:t>
                      </a:r>
                      <a:r>
                        <a:rPr lang="es-MX" sz="1100" b="0" i="1" u="none" strike="noStrike" dirty="0">
                          <a:solidFill>
                            <a:srgbClr val="000000"/>
                          </a:solidFill>
                          <a:effectLst/>
                          <a:latin typeface="Calibri" panose="020F0502020204030204" pitchFamily="34" charset="0"/>
                        </a:rPr>
                        <a:t>(INGRESOS</a:t>
                      </a:r>
                      <a:r>
                        <a:rPr lang="es-MX" sz="1100" b="0" i="1" u="none" strike="noStrike" baseline="0" dirty="0">
                          <a:solidFill>
                            <a:srgbClr val="000000"/>
                          </a:solidFill>
                          <a:effectLst/>
                          <a:latin typeface="Calibri" panose="020F0502020204030204" pitchFamily="34" charset="0"/>
                        </a:rPr>
                        <a:t> PROPIOS, CONVENIOS PRESTACION SERVICIO)</a:t>
                      </a:r>
                      <a:endParaRPr lang="es-MX" sz="11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3906">
                <a:tc>
                  <a:txBody>
                    <a:bodyPr/>
                    <a:lstStyle/>
                    <a:p>
                      <a:pPr algn="ctr" fontAlgn="ctr"/>
                      <a:r>
                        <a:rPr lang="es-MX" sz="1100" b="0" i="0" u="none" strike="noStrike" dirty="0">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dirty="0">
                          <a:solidFill>
                            <a:srgbClr val="000000"/>
                          </a:solidFill>
                          <a:effectLst/>
                          <a:latin typeface="Calibri" panose="020F0502020204030204" pitchFamily="34" charset="0"/>
                        </a:rPr>
                        <a:t>Otros Ingresos                  </a:t>
                      </a:r>
                      <a:r>
                        <a:rPr lang="es-MX" sz="1100" b="0" i="1" u="none" strike="noStrike" dirty="0">
                          <a:solidFill>
                            <a:srgbClr val="000000"/>
                          </a:solidFill>
                          <a:effectLst/>
                          <a:latin typeface="Calibri" panose="020F0502020204030204" pitchFamily="34" charset="0"/>
                        </a:rPr>
                        <a:t> (INTERESES)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936">
                <a:tc>
                  <a:txBody>
                    <a:bodyPr/>
                    <a:lstStyle/>
                    <a:p>
                      <a:pPr algn="ctr" fontAlgn="ctr"/>
                      <a:r>
                        <a:rPr lang="es-MX" sz="1100" b="0"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dirty="0">
                          <a:solidFill>
                            <a:srgbClr val="000000"/>
                          </a:solidFill>
                          <a:effectLst/>
                          <a:latin typeface="Calibri" panose="020F0502020204030204" pitchFamily="34" charset="0"/>
                        </a:rPr>
                        <a:t>Convenios                         </a:t>
                      </a:r>
                      <a:r>
                        <a:rPr lang="es-MX" sz="1100" b="0" i="1" u="none" strike="noStrike" dirty="0">
                          <a:solidFill>
                            <a:srgbClr val="000000"/>
                          </a:solidFill>
                          <a:effectLst/>
                          <a:latin typeface="Calibri" panose="020F0502020204030204" pitchFamily="34" charset="0"/>
                        </a:rPr>
                        <a:t>   (CONACYT,</a:t>
                      </a:r>
                      <a:r>
                        <a:rPr lang="es-MX" sz="1100" b="0" i="1" u="none" strike="noStrike" baseline="0" dirty="0">
                          <a:solidFill>
                            <a:srgbClr val="000000"/>
                          </a:solidFill>
                          <a:effectLst/>
                          <a:latin typeface="Calibri" panose="020F0502020204030204" pitchFamily="34" charset="0"/>
                        </a:rPr>
                        <a:t> SICES, SEP)</a:t>
                      </a:r>
                      <a:endParaRPr lang="es-MX" sz="11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3906">
                <a:tc>
                  <a:txBody>
                    <a:bodyPr/>
                    <a:lstStyle/>
                    <a:p>
                      <a:pPr algn="ctr" fontAlgn="ctr"/>
                      <a:r>
                        <a:rPr lang="es-MX" sz="1100" b="0" i="0" u="none" strike="noStrike" dirty="0">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dirty="0">
                          <a:solidFill>
                            <a:srgbClr val="000000"/>
                          </a:solidFill>
                          <a:effectLst/>
                          <a:latin typeface="Calibri" panose="020F0502020204030204" pitchFamily="34" charset="0"/>
                        </a:rPr>
                        <a:t>Transferencias y </a:t>
                      </a:r>
                      <a:r>
                        <a:rPr lang="es-MX" sz="1100" b="0" i="1" u="none" strike="noStrike" dirty="0">
                          <a:solidFill>
                            <a:srgbClr val="000000"/>
                          </a:solidFill>
                          <a:effectLst/>
                          <a:latin typeface="Calibri" panose="020F0502020204030204" pitchFamily="34" charset="0"/>
                        </a:rPr>
                        <a:t>Asignaciones                 (CAF, FAM, PRODEP, PFCE, CARRERA DOCENTE, FECES, PROEXES,</a:t>
                      </a:r>
                      <a:r>
                        <a:rPr lang="es-MX" sz="1100" b="0" i="1" u="none" strike="noStrike" baseline="0" dirty="0">
                          <a:solidFill>
                            <a:srgbClr val="000000"/>
                          </a:solidFill>
                          <a:effectLst/>
                          <a:latin typeface="Calibri" panose="020F0502020204030204" pitchFamily="34" charset="0"/>
                        </a:rPr>
                        <a:t> ETC.</a:t>
                      </a:r>
                      <a:r>
                        <a:rPr lang="es-MX" sz="1100" b="0" i="1"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65189566"/>
              </p:ext>
            </p:extLst>
          </p:nvPr>
        </p:nvGraphicFramePr>
        <p:xfrm>
          <a:off x="679252" y="4409927"/>
          <a:ext cx="3276600" cy="1297305"/>
        </p:xfrm>
        <a:graphic>
          <a:graphicData uri="http://schemas.openxmlformats.org/drawingml/2006/table">
            <a:tbl>
              <a:tblPr/>
              <a:tblGrid>
                <a:gridCol w="355256">
                  <a:extLst>
                    <a:ext uri="{9D8B030D-6E8A-4147-A177-3AD203B41FA5}">
                      <a16:colId xmlns:a16="http://schemas.microsoft.com/office/drawing/2014/main" val="20000"/>
                    </a:ext>
                  </a:extLst>
                </a:gridCol>
                <a:gridCol w="2921344">
                  <a:extLst>
                    <a:ext uri="{9D8B030D-6E8A-4147-A177-3AD203B41FA5}">
                      <a16:colId xmlns:a16="http://schemas.microsoft.com/office/drawing/2014/main" val="20001"/>
                    </a:ext>
                  </a:extLst>
                </a:gridCol>
              </a:tblGrid>
              <a:tr h="190500">
                <a:tc>
                  <a:txBody>
                    <a:bodyPr/>
                    <a:lstStyle/>
                    <a:p>
                      <a:pPr algn="ctr" fontAlgn="b"/>
                      <a:r>
                        <a:rPr lang="es-MX" sz="1100" b="1" i="0" u="none" strike="noStrike" dirty="0">
                          <a:solidFill>
                            <a:srgbClr val="FFFFFF"/>
                          </a:solidFill>
                          <a:effectLst/>
                          <a:latin typeface="Calibri" panose="020F0502020204030204" pitchFamily="34" charset="0"/>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MX" sz="1100" b="1" i="0" u="none" strike="noStrike">
                          <a:solidFill>
                            <a:srgbClr val="FFFFFF"/>
                          </a:solidFill>
                          <a:effectLst/>
                          <a:latin typeface="Calibri" panose="020F0502020204030204" pitchFamily="34" charset="0"/>
                        </a:rPr>
                        <a:t>DESCRIPCIÓN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90500">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Recursos Fiscales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s-MX" sz="11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Otros Recursos de Libre Disposición (Remanentes de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s-MX"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Recursos Federales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ctr" fontAlgn="b"/>
                      <a:r>
                        <a:rPr lang="es-MX" sz="11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Otros Recursos de Transferencias Federales Etiquetadas (Remanentes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CuadroTexto 9">
            <a:extLst>
              <a:ext uri="{FF2B5EF4-FFF2-40B4-BE49-F238E27FC236}">
                <a16:creationId xmlns:a16="http://schemas.microsoft.com/office/drawing/2014/main" id="{6085B49D-A16D-49A4-8AEA-B8FCE574F440}"/>
              </a:ext>
            </a:extLst>
          </p:cNvPr>
          <p:cNvSpPr txBox="1"/>
          <p:nvPr/>
        </p:nvSpPr>
        <p:spPr>
          <a:xfrm>
            <a:off x="627311" y="2869322"/>
            <a:ext cx="3328541" cy="1569660"/>
          </a:xfrm>
          <a:prstGeom prst="rect">
            <a:avLst/>
          </a:prstGeom>
          <a:noFill/>
        </p:spPr>
        <p:txBody>
          <a:bodyPr wrap="square" rtlCol="0">
            <a:spAutoFit/>
          </a:bodyPr>
          <a:lstStyle/>
          <a:p>
            <a:pPr algn="just"/>
            <a:r>
              <a:rPr lang="es-MX" sz="1600" dirty="0">
                <a:latin typeface="Raleway SemiBold"/>
              </a:rPr>
              <a:t>El clasificador por fuente de financiamiento indica si es recurso de libre disposición o etiquetado, ingreso del ejercicio o remanente y si es Federal o Estatal</a:t>
            </a:r>
          </a:p>
        </p:txBody>
      </p:sp>
      <p:sp>
        <p:nvSpPr>
          <p:cNvPr id="11" name="CuadroTexto 10">
            <a:extLst>
              <a:ext uri="{FF2B5EF4-FFF2-40B4-BE49-F238E27FC236}">
                <a16:creationId xmlns:a16="http://schemas.microsoft.com/office/drawing/2014/main" id="{7E5680B8-6C1C-41C0-9426-967BC325EEFB}"/>
              </a:ext>
            </a:extLst>
          </p:cNvPr>
          <p:cNvSpPr txBox="1"/>
          <p:nvPr/>
        </p:nvSpPr>
        <p:spPr>
          <a:xfrm>
            <a:off x="4457700" y="2869322"/>
            <a:ext cx="3356610" cy="523220"/>
          </a:xfrm>
          <a:prstGeom prst="rect">
            <a:avLst/>
          </a:prstGeom>
          <a:noFill/>
        </p:spPr>
        <p:txBody>
          <a:bodyPr wrap="square" rtlCol="0">
            <a:spAutoFit/>
          </a:bodyPr>
          <a:lstStyle/>
          <a:p>
            <a:r>
              <a:rPr lang="es-MX" sz="1400" dirty="0">
                <a:latin typeface="Raleway SemiBold"/>
              </a:rPr>
              <a:t>El CRI indica si nos transfirieron el recurso o si nosotros lo generamos.</a:t>
            </a:r>
          </a:p>
        </p:txBody>
      </p:sp>
    </p:spTree>
    <p:extLst>
      <p:ext uri="{BB962C8B-B14F-4D97-AF65-F5344CB8AC3E}">
        <p14:creationId xmlns:p14="http://schemas.microsoft.com/office/powerpoint/2010/main" val="13833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628650" y="963877"/>
            <a:ext cx="2620771" cy="4930246"/>
          </a:xfrm>
        </p:spPr>
        <p:txBody>
          <a:bodyPr>
            <a:normAutofit/>
          </a:bodyPr>
          <a:lstStyle/>
          <a:p>
            <a:pPr algn="r">
              <a:lnSpc>
                <a:spcPct val="90000"/>
              </a:lnSpc>
            </a:pPr>
            <a:r>
              <a:rPr lang="es-MX" sz="2800" b="1" dirty="0">
                <a:solidFill>
                  <a:schemeClr val="accent1"/>
                </a:solidFill>
              </a:rPr>
              <a:t>Horario de corte para aplicación de transferencias presupuestales.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4DAF598-EE59-43BC-AAE8-A441F0C3856B}"/>
              </a:ext>
            </a:extLst>
          </p:cNvPr>
          <p:cNvSpPr>
            <a:spLocks noGrp="1"/>
          </p:cNvSpPr>
          <p:nvPr>
            <p:ph idx="1"/>
          </p:nvPr>
        </p:nvSpPr>
        <p:spPr>
          <a:xfrm>
            <a:off x="3732023" y="488272"/>
            <a:ext cx="4783327" cy="5832629"/>
          </a:xfrm>
        </p:spPr>
        <p:txBody>
          <a:bodyPr anchor="ctr">
            <a:normAutofit lnSpcReduction="10000"/>
          </a:bodyPr>
          <a:lstStyle/>
          <a:p>
            <a:pPr algn="just">
              <a:lnSpc>
                <a:spcPct val="90000"/>
              </a:lnSpc>
            </a:pPr>
            <a:r>
              <a:rPr lang="es-MX" sz="1900" dirty="0"/>
              <a:t>Primer corte 9:00 horas: todo lo capturado desde las 16:00 horas del día anterior hasta las 08:59 horas del día en que se realiza el corte.</a:t>
            </a:r>
          </a:p>
          <a:p>
            <a:pPr algn="just">
              <a:lnSpc>
                <a:spcPct val="90000"/>
              </a:lnSpc>
            </a:pPr>
            <a:r>
              <a:rPr lang="es-MX" sz="1900" dirty="0"/>
              <a:t>Segundo corte 12:00 horas: todo lo capturado desde las 9:00 horas hasta las 11:59 horas del día de aplicación.</a:t>
            </a:r>
          </a:p>
          <a:p>
            <a:pPr algn="just">
              <a:lnSpc>
                <a:spcPct val="90000"/>
              </a:lnSpc>
            </a:pPr>
            <a:r>
              <a:rPr lang="es-MX" sz="1900" dirty="0"/>
              <a:t>Tercer corte 14:00 horas: todo lo capturado desde las 12:00 horas hasta las 13:59 horas del día de aplicación.</a:t>
            </a:r>
          </a:p>
          <a:p>
            <a:pPr algn="just">
              <a:lnSpc>
                <a:spcPct val="90000"/>
              </a:lnSpc>
            </a:pPr>
            <a:r>
              <a:rPr lang="es-MX" sz="1900" dirty="0"/>
              <a:t>Cuarto corte 16:00 horas: todo lo capturado desde las 14:00 horas hasta las 15:59 horas del día de aplicación.</a:t>
            </a:r>
          </a:p>
          <a:p>
            <a:pPr algn="just">
              <a:lnSpc>
                <a:spcPct val="90000"/>
              </a:lnSpc>
            </a:pPr>
            <a:r>
              <a:rPr lang="es-MX" sz="1900" b="1" dirty="0"/>
              <a:t>El último día hábil de cada mes el último corte será el de las 14:00 horas, excepto para Subsidio Federal y Estatal Ordinario el cual será a las 11:59 horas</a:t>
            </a:r>
            <a:r>
              <a:rPr lang="es-MX" sz="1900" dirty="0"/>
              <a:t>.</a:t>
            </a:r>
          </a:p>
          <a:p>
            <a:pPr algn="just">
              <a:lnSpc>
                <a:spcPct val="90000"/>
              </a:lnSpc>
            </a:pPr>
            <a:r>
              <a:rPr lang="es-MX" sz="1900" dirty="0"/>
              <a:t>Para el caso de ordinario, el último día hábil del mes a las 15:00 horas, determinarán los saldos disponibles para la reducción de los mismos.</a:t>
            </a:r>
          </a:p>
          <a:p>
            <a:pPr>
              <a:lnSpc>
                <a:spcPct val="90000"/>
              </a:lnSpc>
            </a:pPr>
            <a:endParaRPr lang="es-MX" sz="1900" dirty="0"/>
          </a:p>
        </p:txBody>
      </p:sp>
    </p:spTree>
    <p:extLst>
      <p:ext uri="{BB962C8B-B14F-4D97-AF65-F5344CB8AC3E}">
        <p14:creationId xmlns:p14="http://schemas.microsoft.com/office/powerpoint/2010/main" val="288316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628650" y="963877"/>
            <a:ext cx="2620771" cy="4930246"/>
          </a:xfrm>
        </p:spPr>
        <p:txBody>
          <a:bodyPr>
            <a:normAutofit/>
          </a:bodyPr>
          <a:lstStyle/>
          <a:p>
            <a:pPr algn="r"/>
            <a:r>
              <a:rPr lang="es-MX" sz="2800" b="1">
                <a:solidFill>
                  <a:schemeClr val="accent1"/>
                </a:solidFill>
              </a:rPr>
              <a:t>De la autorización de Transferencias Presupuestales.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4DAF598-EE59-43BC-AAE8-A441F0C3856B}"/>
              </a:ext>
            </a:extLst>
          </p:cNvPr>
          <p:cNvSpPr>
            <a:spLocks noGrp="1"/>
          </p:cNvSpPr>
          <p:nvPr>
            <p:ph idx="1"/>
          </p:nvPr>
        </p:nvSpPr>
        <p:spPr>
          <a:xfrm>
            <a:off x="3732023" y="963877"/>
            <a:ext cx="4783327" cy="4930246"/>
          </a:xfrm>
        </p:spPr>
        <p:txBody>
          <a:bodyPr anchor="ctr">
            <a:normAutofit/>
          </a:bodyPr>
          <a:lstStyle/>
          <a:p>
            <a:pPr algn="just">
              <a:lnSpc>
                <a:spcPct val="90000"/>
              </a:lnSpc>
            </a:pPr>
            <a:r>
              <a:rPr lang="es-MX" sz="1600" dirty="0"/>
              <a:t>Las transferencias que requieren de ajustes al área funcional, y las de PFCE se envían para validación y autorización de la Dirección de Planeación y se aplican en el momento de respuesta.</a:t>
            </a:r>
          </a:p>
          <a:p>
            <a:pPr algn="just">
              <a:lnSpc>
                <a:spcPct val="90000"/>
              </a:lnSpc>
            </a:pPr>
            <a:r>
              <a:rPr lang="es-MX" sz="1600" dirty="0"/>
              <a:t>Las transferencias que requieren reducción a capítulo 1000, se envían a validación y autorización de la Dirección de Recursos Humanos y se aplican en el momento de respuesta.</a:t>
            </a:r>
          </a:p>
          <a:p>
            <a:pPr algn="just">
              <a:lnSpc>
                <a:spcPct val="90000"/>
              </a:lnSpc>
            </a:pPr>
            <a:r>
              <a:rPr lang="es-MX" sz="1600" dirty="0"/>
              <a:t>Las transferencias de POA requieren validación de la Coordinación de Planeación de Campus, quien envía un correo a la DRF autorizando o rechazando la solicitud.</a:t>
            </a:r>
          </a:p>
          <a:p>
            <a:pPr algn="just">
              <a:lnSpc>
                <a:spcPct val="90000"/>
              </a:lnSpc>
            </a:pPr>
            <a:r>
              <a:rPr lang="es-MX" sz="1600" dirty="0"/>
              <a:t>Las transferencias de convocatorias institucionales y recursos PRODEP se envían para validación y autorización a la DAIP.</a:t>
            </a:r>
          </a:p>
          <a:p>
            <a:pPr algn="just">
              <a:lnSpc>
                <a:spcPct val="90000"/>
              </a:lnSpc>
            </a:pPr>
            <a:r>
              <a:rPr lang="es-MX" sz="1600" b="1" dirty="0"/>
              <a:t>Nota: todas las transferencias capturadas que no tengas autorización o rechazo dentro del mes de solicitud, serán canceladas.</a:t>
            </a:r>
          </a:p>
          <a:p>
            <a:pPr>
              <a:lnSpc>
                <a:spcPct val="90000"/>
              </a:lnSpc>
            </a:pPr>
            <a:endParaRPr lang="es-MX" sz="1600" dirty="0"/>
          </a:p>
        </p:txBody>
      </p:sp>
    </p:spTree>
    <p:extLst>
      <p:ext uri="{BB962C8B-B14F-4D97-AF65-F5344CB8AC3E}">
        <p14:creationId xmlns:p14="http://schemas.microsoft.com/office/powerpoint/2010/main" val="27211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628650" y="963877"/>
            <a:ext cx="2620771" cy="4930246"/>
          </a:xfrm>
        </p:spPr>
        <p:txBody>
          <a:bodyPr>
            <a:normAutofit/>
          </a:bodyPr>
          <a:lstStyle/>
          <a:p>
            <a:pPr algn="r"/>
            <a:r>
              <a:rPr lang="es-MX" sz="2800" b="1" dirty="0">
                <a:solidFill>
                  <a:schemeClr val="accent1"/>
                </a:solidFill>
              </a:rPr>
              <a:t>Compromisos presupuestales.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4DAF598-EE59-43BC-AAE8-A441F0C3856B}"/>
              </a:ext>
            </a:extLst>
          </p:cNvPr>
          <p:cNvSpPr>
            <a:spLocks noGrp="1"/>
          </p:cNvSpPr>
          <p:nvPr>
            <p:ph idx="1"/>
          </p:nvPr>
        </p:nvSpPr>
        <p:spPr>
          <a:xfrm>
            <a:off x="3732023" y="963877"/>
            <a:ext cx="4783327" cy="4930246"/>
          </a:xfrm>
        </p:spPr>
        <p:txBody>
          <a:bodyPr anchor="ctr">
            <a:normAutofit/>
          </a:bodyPr>
          <a:lstStyle/>
          <a:p>
            <a:pPr marL="0" indent="0" algn="just">
              <a:lnSpc>
                <a:spcPct val="90000"/>
              </a:lnSpc>
              <a:buNone/>
            </a:pPr>
            <a:r>
              <a:rPr lang="es-MX" sz="1300" dirty="0">
                <a:latin typeface="Raleway Regular"/>
              </a:rPr>
              <a:t>Con la calendarización de los recursos y dada las prácticas que venimos observando en la elaboración de los documentos de compromiso presupuestales, les presentamos dos ejemplos de cómo registrar en el sistema administrador un compromiso presupuestal.</a:t>
            </a:r>
          </a:p>
          <a:p>
            <a:pPr marL="0" indent="0" algn="just">
              <a:lnSpc>
                <a:spcPct val="90000"/>
              </a:lnSpc>
              <a:buNone/>
            </a:pPr>
            <a:endParaRPr lang="es-MX" sz="1300" dirty="0">
              <a:latin typeface="Raleway Regular"/>
            </a:endParaRPr>
          </a:p>
          <a:p>
            <a:pPr marL="0" indent="0" algn="just">
              <a:lnSpc>
                <a:spcPct val="90000"/>
              </a:lnSpc>
              <a:buNone/>
            </a:pPr>
            <a:r>
              <a:rPr lang="es-MX" sz="1300" dirty="0">
                <a:latin typeface="Raleway Regular"/>
              </a:rPr>
              <a:t>Recuerda que para el registro de cada documento de compromiso debes contar con un documento fuente: </a:t>
            </a:r>
            <a:r>
              <a:rPr lang="es-MX" sz="1300" b="1" dirty="0">
                <a:latin typeface="Raleway Regular"/>
              </a:rPr>
              <a:t>contrato, orden de compra o pedido </a:t>
            </a:r>
            <a:r>
              <a:rPr lang="es-MX" sz="1300" dirty="0">
                <a:latin typeface="Raleway Regular"/>
              </a:rPr>
              <a:t>según corresponda.</a:t>
            </a:r>
          </a:p>
          <a:p>
            <a:pPr marL="0" indent="0" algn="just">
              <a:lnSpc>
                <a:spcPct val="90000"/>
              </a:lnSpc>
              <a:buNone/>
            </a:pPr>
            <a:endParaRPr lang="es-MX" sz="1300" dirty="0">
              <a:latin typeface="Raleway Regular"/>
            </a:endParaRPr>
          </a:p>
          <a:p>
            <a:pPr algn="just">
              <a:lnSpc>
                <a:spcPct val="90000"/>
              </a:lnSpc>
              <a:buFont typeface="+mj-lt"/>
              <a:buAutoNum type="arabicPeriod"/>
            </a:pPr>
            <a:r>
              <a:rPr lang="es-MX" sz="1300" dirty="0">
                <a:latin typeface="Raleway Regular"/>
              </a:rPr>
              <a:t>Revisar y validar la suficiencia presupuestal en sistema, es decir, revisar que cuentas con los recursos necesarios en la cadena presupuestal completa. (fondo, centro gestor, área funcional, programa, partida presupuestal y periodo presupuestal) (</a:t>
            </a:r>
            <a:r>
              <a:rPr lang="es-MX" sz="1300" b="1" dirty="0">
                <a:latin typeface="Raleway Regular"/>
              </a:rPr>
              <a:t>transacción ZFM-001</a:t>
            </a:r>
            <a:r>
              <a:rPr lang="es-MX" sz="1300" dirty="0">
                <a:latin typeface="Raleway Regular"/>
              </a:rPr>
              <a:t>)</a:t>
            </a:r>
          </a:p>
          <a:p>
            <a:pPr algn="just">
              <a:lnSpc>
                <a:spcPct val="90000"/>
              </a:lnSpc>
              <a:buFont typeface="+mj-lt"/>
              <a:buAutoNum type="arabicPeriod"/>
            </a:pPr>
            <a:r>
              <a:rPr lang="es-MX" sz="1300" dirty="0">
                <a:latin typeface="Raleway Regular"/>
              </a:rPr>
              <a:t>Con el documento fuente firmado, proceder al registro del compromiso en la transacción FMX1 (hay bienes y servicios que, por su naturaleza, no contaremos con el contrato o documento fuente, como son: energía eléctrica, servicio de agua potable, telefonía fija, etc.)</a:t>
            </a:r>
          </a:p>
          <a:p>
            <a:pPr>
              <a:lnSpc>
                <a:spcPct val="90000"/>
              </a:lnSpc>
            </a:pPr>
            <a:endParaRPr lang="es-MX" sz="1300" dirty="0"/>
          </a:p>
        </p:txBody>
      </p:sp>
    </p:spTree>
    <p:extLst>
      <p:ext uri="{BB962C8B-B14F-4D97-AF65-F5344CB8AC3E}">
        <p14:creationId xmlns:p14="http://schemas.microsoft.com/office/powerpoint/2010/main" val="115502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190CF-91CF-4A8C-A917-6330F3EEDE65}"/>
              </a:ext>
            </a:extLst>
          </p:cNvPr>
          <p:cNvSpPr>
            <a:spLocks noGrp="1"/>
          </p:cNvSpPr>
          <p:nvPr>
            <p:ph type="title"/>
          </p:nvPr>
        </p:nvSpPr>
        <p:spPr>
          <a:xfrm>
            <a:off x="457200" y="274638"/>
            <a:ext cx="8229600" cy="373432"/>
          </a:xfrm>
        </p:spPr>
        <p:txBody>
          <a:bodyPr>
            <a:normAutofit fontScale="90000"/>
          </a:bodyPr>
          <a:lstStyle/>
          <a:p>
            <a:pPr algn="l"/>
            <a:r>
              <a:rPr lang="es-MX" sz="2300" b="1" dirty="0">
                <a:solidFill>
                  <a:schemeClr val="bg1"/>
                </a:solidFill>
              </a:rPr>
              <a:t>Ejemplo 1 de compromisos presupuestales.</a:t>
            </a:r>
          </a:p>
        </p:txBody>
      </p:sp>
      <p:pic>
        <p:nvPicPr>
          <p:cNvPr id="5" name="Marcador de contenido 4">
            <a:extLst>
              <a:ext uri="{FF2B5EF4-FFF2-40B4-BE49-F238E27FC236}">
                <a16:creationId xmlns:a16="http://schemas.microsoft.com/office/drawing/2014/main" id="{E2C0D3B1-470B-44DD-9CBF-70ED841BE54C}"/>
              </a:ext>
            </a:extLst>
          </p:cNvPr>
          <p:cNvPicPr>
            <a:picLocks noGrp="1" noChangeAspect="1"/>
          </p:cNvPicPr>
          <p:nvPr>
            <p:ph idx="1"/>
          </p:nvPr>
        </p:nvPicPr>
        <p:blipFill rotWithShape="1">
          <a:blip r:embed="rId2"/>
          <a:stretch/>
        </p:blipFill>
        <p:spPr>
          <a:xfrm>
            <a:off x="893078" y="1435100"/>
            <a:ext cx="1054699" cy="1536325"/>
          </a:xfrm>
          <a:prstGeom prst="rect">
            <a:avLst/>
          </a:prstGeom>
        </p:spPr>
      </p:pic>
      <p:sp>
        <p:nvSpPr>
          <p:cNvPr id="6" name="Marcador de texto 5">
            <a:extLst>
              <a:ext uri="{FF2B5EF4-FFF2-40B4-BE49-F238E27FC236}">
                <a16:creationId xmlns:a16="http://schemas.microsoft.com/office/drawing/2014/main" id="{088040D1-E750-49AD-AB34-664659916891}"/>
              </a:ext>
            </a:extLst>
          </p:cNvPr>
          <p:cNvSpPr>
            <a:spLocks noGrp="1"/>
          </p:cNvSpPr>
          <p:nvPr>
            <p:ph type="body" sz="half" idx="4294967295"/>
          </p:nvPr>
        </p:nvSpPr>
        <p:spPr>
          <a:xfrm>
            <a:off x="0" y="1435100"/>
            <a:ext cx="4327525" cy="4691063"/>
          </a:xfrm>
        </p:spPr>
        <p:txBody>
          <a:bodyPr>
            <a:normAutofit/>
          </a:bodyPr>
          <a:lstStyle/>
          <a:p>
            <a:endParaRPr lang="es-MX" dirty="0"/>
          </a:p>
          <a:p>
            <a:endParaRPr lang="es-MX" dirty="0"/>
          </a:p>
        </p:txBody>
      </p:sp>
      <p:pic>
        <p:nvPicPr>
          <p:cNvPr id="7" name="Imagen 6">
            <a:extLst>
              <a:ext uri="{FF2B5EF4-FFF2-40B4-BE49-F238E27FC236}">
                <a16:creationId xmlns:a16="http://schemas.microsoft.com/office/drawing/2014/main" id="{24D63FCE-DBA7-42DC-9E60-B278C1009B83}"/>
              </a:ext>
            </a:extLst>
          </p:cNvPr>
          <p:cNvPicPr>
            <a:picLocks noChangeAspect="1"/>
          </p:cNvPicPr>
          <p:nvPr/>
        </p:nvPicPr>
        <p:blipFill>
          <a:blip r:embed="rId3"/>
          <a:stretch>
            <a:fillRect/>
          </a:stretch>
        </p:blipFill>
        <p:spPr>
          <a:xfrm>
            <a:off x="2163762" y="1435100"/>
            <a:ext cx="6231160" cy="4530694"/>
          </a:xfrm>
          <a:prstGeom prst="rect">
            <a:avLst/>
          </a:prstGeom>
        </p:spPr>
      </p:pic>
    </p:spTree>
    <p:extLst>
      <p:ext uri="{BB962C8B-B14F-4D97-AF65-F5344CB8AC3E}">
        <p14:creationId xmlns:p14="http://schemas.microsoft.com/office/powerpoint/2010/main" val="18757965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Presentación en pantalla (4:3)</PresentationFormat>
  <Paragraphs>100</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14</vt:i4>
      </vt:variant>
    </vt:vector>
  </HeadingPairs>
  <TitlesOfParts>
    <vt:vector size="22" baseType="lpstr">
      <vt:lpstr>Arial</vt:lpstr>
      <vt:lpstr>Calibri</vt:lpstr>
      <vt:lpstr>Raleway Regular</vt:lpstr>
      <vt:lpstr>Raleway SemiBold</vt:lpstr>
      <vt:lpstr>Tema de Office</vt:lpstr>
      <vt:lpstr>2_Diseño personalizado</vt:lpstr>
      <vt:lpstr>Diseño personalizado</vt:lpstr>
      <vt:lpstr>1_Diseño personalizado</vt:lpstr>
      <vt:lpstr>Operación General del Presupuesto, Fuentes de Financiamiento, Transferencias Presupuestales, Compromisos presupuestales,  Administración de recurso ordinario (subsidio Federal y Estatal).</vt:lpstr>
      <vt:lpstr>Operación general del presupuesto de egresos 2020</vt:lpstr>
      <vt:lpstr>Operación general del presupuesto de egresos 2020</vt:lpstr>
      <vt:lpstr>Operación general del presupuesto de egresos 2020</vt:lpstr>
      <vt:lpstr>Presentación de PowerPoint</vt:lpstr>
      <vt:lpstr>Horario de corte para aplicación de transferencias presupuestales.</vt:lpstr>
      <vt:lpstr>De la autorización de Transferencias Presupuestales.</vt:lpstr>
      <vt:lpstr>Compromisos presupuestales.</vt:lpstr>
      <vt:lpstr>Ejemplo 1 de compromisos presupuestales.</vt:lpstr>
      <vt:lpstr>Ejemplo 2 de compromisos presupuestales.</vt:lpstr>
      <vt:lpstr>Compromisos presupuestales.</vt:lpstr>
      <vt:lpstr>Recurso Ordinario (Subsidio Federal y Estatal)</vt:lpstr>
      <vt:lpstr>Recurso Ordinario (Subsidio Federal y Estatal)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Operación General del Presupuesto, Fuentes de Financiamiento, Transferencias Presupuestales, Compromisos presupuestales,  Administración de recurso ordinario (subsidio Federal y Estatal).</dc:title>
  <dc:creator>María Gloria Gill Santini</dc:creator>
  <cp:lastModifiedBy>María Gloria Gill Santini</cp:lastModifiedBy>
  <cp:revision>1</cp:revision>
  <dcterms:created xsi:type="dcterms:W3CDTF">2020-02-06T22:07:25Z</dcterms:created>
  <dcterms:modified xsi:type="dcterms:W3CDTF">2020-02-06T22:08:06Z</dcterms:modified>
</cp:coreProperties>
</file>